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74" r:id="rId16"/>
    <p:sldId id="270" r:id="rId17"/>
    <p:sldId id="269" r:id="rId18"/>
    <p:sldId id="271" r:id="rId19"/>
    <p:sldId id="272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431"/>
    <a:srgbClr val="0000FF"/>
    <a:srgbClr val="FFFF99"/>
    <a:srgbClr val="BFF6BC"/>
    <a:srgbClr val="FF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3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2258-33B2-41CC-8F3F-91A85DBF3F3B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7095-3E3E-44EB-9E0A-7F1B453E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7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E0B915C-0197-4B36-8C3F-29384CC2FEE2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DEC60EA4-28BE-4436-9F73-4090B429F4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2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E6F3-CEE1-4671-BD9E-4008212934F4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4A80-4DF9-4184-A5B3-444DAB01B3AE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00FF"/>
              </a:buClr>
              <a:buFont typeface="Wingdings" pitchFamily="2" charset="2"/>
              <a:buChar char="v"/>
              <a:defRPr/>
            </a:lvl1pPr>
            <a:lvl2pPr marL="742950" indent="-285750">
              <a:buClr>
                <a:srgbClr val="FF0000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0000FF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2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3FF6-1C58-4184-B0C7-08CD5F753704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C56-E920-41A9-B333-37C9CC4C6C4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20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984-8B10-4631-9399-41385BE99DA2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2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EC19-FECF-4158-A3AD-E24CAB87380F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3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AABA-E7B5-490A-8E2C-BF3F29F016C9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A120-08DD-47B4-BAB5-7A9B3A8C93FB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34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fld id="{5ACCD828-A6A4-42F6-B565-0CF21A54DCA0}" type="datetime2">
              <a:rPr lang="en-GB" smtClean="0"/>
              <a:pPr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dirty="0" smtClean="0"/>
              <a:t>Slide </a:t>
            </a:r>
            <a:fld id="{DEC60EA4-28BE-4436-9F73-4090B429F4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9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Ø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q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ie/url?sa=i&amp;rct=j&amp;q=&amp;esrc=s&amp;source=images&amp;cd=&amp;cad=rja&amp;uact=8&amp;ved=0CAcQjRw&amp;url=http://www.kidsdiscover.com/spotlight/animal-migrations-for-kids/&amp;ei=BlJcVYuUKKWY7gbNx4CQCg&amp;bvm=bv.93756505,d.ZGU&amp;psig=AFQjCNGDOoKTcD5KgUngSn43RxGEG3bFPg&amp;ust=143220006295416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ie/url?sa=i&amp;rct=j&amp;q=&amp;esrc=s&amp;source=images&amp;cd=&amp;cad=rja&amp;uact=8&amp;ved=0CAcQjRw&amp;url=http://www.tokresource.org/tok_classes/biobiobio/biomenu/options_folder/E3_innate_learned/index.htm&amp;ei=nFNcVaSKLMSa7gbBuIOgBg&amp;psig=AFQjCNGQqcEz9nB0uTql52w_vb2m1T1VLw&amp;ust=1432200393800009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://www.google.ie/url?sa=i&amp;rct=j&amp;q=&amp;esrc=s&amp;source=images&amp;cd=&amp;cad=rja&amp;uact=8&amp;ved=0CAcQjRw&amp;url=http://psydog.com/about/&amp;ei=1FNcVYmTMNK07Qb0xoHYDw&amp;psig=AFQjCNGQqcEz9nB0uTql52w_vb2m1T1VLw&amp;ust=1432200393800009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ie/url?sa=i&amp;rct=j&amp;q=&amp;esrc=s&amp;source=images&amp;cd=&amp;cad=rja&amp;uact=8&amp;ved=0CAcQjRw&amp;url=http://oceanservice.noaa.gov/facts/extremophile.html&amp;ei=rFRcVdr9H8fO7gbBrYDAAg&amp;psig=AFQjCNELQ_pqZHJmiykhv3dtTr-hcPlivw&amp;ust=143220072649174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ie/url?sa=i&amp;rct=j&amp;q=&amp;esrc=s&amp;source=images&amp;cd=&amp;cad=rja&amp;uact=8&amp;ved=0CAcQjRw&amp;url=https://www.pinterest.com/l8ybug10/winter-i-hate-it/&amp;ei=QlRcVYLlMcnH7Aait4OgCA&amp;psig=AFQjCNHxJu7koadfoGf9TSsTldWDF-dlTg&amp;ust=143220061416184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Biology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Metabolism &amp; Adverse Conditions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391039">
            <a:off x="6066979" y="5744685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 G R Davidson</a:t>
            </a:r>
            <a:endParaRPr lang="en-GB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Daily Torpor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means they require much more energy to survive.</a:t>
            </a:r>
          </a:p>
          <a:p>
            <a:r>
              <a:rPr lang="en-GB" dirty="0" smtClean="0"/>
              <a:t>Therefore, a period of torpor allows the organism to conserve energy.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7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Avoiding Adverse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Firstly, it is important to remember that there is a difference between “surviving” and “avoiding” adverse conditions.</a:t>
            </a:r>
          </a:p>
          <a:p>
            <a:r>
              <a:rPr lang="en-GB" dirty="0" smtClean="0"/>
              <a:t>Migration is a technique used by a lot of animals to avoid extreme conditions.</a:t>
            </a:r>
          </a:p>
          <a:p>
            <a:r>
              <a:rPr lang="en-GB" dirty="0" smtClean="0"/>
              <a:t>It involves the movement of a population from one area to another over a fairly long distance.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5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Migration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12</a:t>
            </a:fld>
            <a:endParaRPr lang="en-GB"/>
          </a:p>
        </p:txBody>
      </p:sp>
      <p:pic>
        <p:nvPicPr>
          <p:cNvPr id="1026" name="Picture 2" descr="http://cdn2.kidsdiscover.com/wp-content/uploads/2012/11/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840760" cy="456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7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Innate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organism’s migratory behaviour is thought to be inherited.</a:t>
            </a:r>
          </a:p>
          <a:p>
            <a:r>
              <a:rPr lang="en-GB" b="1" u="sng" dirty="0" smtClean="0"/>
              <a:t>Innate behaviour</a:t>
            </a:r>
            <a:r>
              <a:rPr lang="en-GB" b="1" dirty="0" smtClean="0"/>
              <a:t> </a:t>
            </a:r>
            <a:r>
              <a:rPr lang="en-GB" dirty="0" smtClean="0"/>
              <a:t>is inherited and inflexible and therefore the entire species performs the same migratory behaviour each year.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36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Learned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u="sng" dirty="0" smtClean="0"/>
              <a:t>Learned behaviour</a:t>
            </a:r>
            <a:r>
              <a:rPr lang="en-GB" dirty="0" smtClean="0"/>
              <a:t> develops with the organism and is based on experience.</a:t>
            </a:r>
          </a:p>
          <a:p>
            <a:r>
              <a:rPr lang="en-GB" dirty="0" smtClean="0"/>
              <a:t>It is generally flexible and is the result of watching others or trial and error.</a:t>
            </a:r>
          </a:p>
          <a:p>
            <a:r>
              <a:rPr lang="en-GB" dirty="0" smtClean="0"/>
              <a:t>Migration is a result of both innate and learned behaviour.</a:t>
            </a:r>
          </a:p>
          <a:p>
            <a:r>
              <a:rPr lang="en-GB" dirty="0" smtClean="0"/>
              <a:t>Scientists have a number of techniques used to study migration including ringing birds legs, attaching transmitters, marking animals, etc.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63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15</a:t>
            </a:fld>
            <a:endParaRPr lang="en-GB"/>
          </a:p>
        </p:txBody>
      </p:sp>
      <p:sp>
        <p:nvSpPr>
          <p:cNvPr id="10" name="AutoShape 4" descr="data:image/jpeg;base64,/9j/4AAQSkZJRgABAQAAAQABAAD/2wCEAAkGBxQTEhQUEhMWFhUXFBgXGBgYFxwbGhgVFBUXFhgXGhofICggHBolHBQUITEhJSkrLi4uGB8zODMsNygtLisBCgoKDg0OGhAQGywmHyYsLCwsLCwsLCwsLCwsLiwsLCwsNCwsLCwsLCwsLCwsLCwsLCwsLCwsLCwsLCwsLCwsLP/AABEIAKAA8AMBIgACEQEDEQH/xAAbAAADAQEBAQEAAAAAAAAAAAACAwQFAQYAB//EAEcQAAIAAwMHCQQIAwgCAwAAAAECAAMRBBIhBTFBUWFxkQYTIjJCUoGhsRRiwdEVQ1NygpLh8CMzohYkRGNzk7LxB9Jkg8P/xAAZAQEBAAMBAAAAAAAAAAAAAAAAAQIDBAX/xAAnEQACAgIBAwMEAwAAAAAAAAAAAQIRAyESBDFhE0FRIjKB8CNxwf/aAAwDAQACEQMRAD8A8Ak46ooS0EaIStf2IainZHqnmlCWrZ++ENW07oQko7Ieko64yTYGLP8A3hDFnbD5QCyv3SCEr90jIDFnHUeI+UME791hQkj9iCFmG3hADRN/dYK/+70LFk3+UELNsMAFf/d6Oc5sP5o6tn2eQgxK2ekABzx1f1R8Jp1ecNu7I+rsgAQTqEF0tQj4MdUcoYAI3tQgbrbI7d3x26NJMACEOtY6ZR1iOXF1mOc2mpjAHxX3hAkbRHSi90x0IvdMAATtWBL7RDSV7pgSy908f0iAUXELZ12Q68nd844bmqKCR3XQAYUW2CLHKfukKa7r9IgIHA1Dj+kJandHGLZiA9seUIaSv2g4CMAGlsXZ+UfOHJlEftRGVLs0yHLZJkUrNVMqbPKGrlPYeEZa2OZrhnsT6xFvwQ0/pH3T5QwW33fOMoWJ+9HfZG78LBre017J4x9z+zzEZYsTd+CFhPehYNQTjBCcdJHGMwWA97yMGLDtbhCwaPPe8IJbR70Z3sW1uEEtjOtoqYNH2jWYIWraIzvYj70dFhOs+XyhYNEWw/smC9qOj1MZ3sZ1mBNi94wYNI2ltnnA882zjGebDtPCOex+8eESwaQZzpUeMfG/pdR4xltYxraOeyjbFsGkXbvjjCyW+0ER+zjUY+EkaooJeU1oeXIZlmXWvAAjOa6Nm+K8lt/d5Dc6XLSgzXs4apqu2mHGMzlFJHs8yozAEbwYZkpaSJQ9wfP4xp36v4NuvT/Jqma2vygC7fsROTvhbNvjcaihi2zh+kTMTqXgPlHC21oAvtMRsATL2hF8oQ4b7NYbMmnXCGfbGAHLlFNbcB84cmUk97yhCrK7nGYPlDlaSOyni8W2By5SXunjBDKI7p4wpZ8n/L4kx32mQNKcDC2B4ygvd84YLfqTziZbZJ1r+WO+2ytY4QTBYLb7o4wQtR1CIvbJeyOi0y9nCLyBd7UdkdFpMSCfL1jhBrOTWPOMgVe0nX5x9zx0seMIE5YIEHQYAaszaYK9tPEQAWvZMGJfuwAQA/ZgvHzEDzXujxIjvs57qfmHziN0DtdvmI+x1jiIH2Y/5Y/EI57Oe9L4iJyAZU94eUfBD3vSFGze+nGBMkd9YcgPMk9/0gTYye15Qjmh3hxEMyXZ0mvNDMQktek60Ivd2p0gEE7xGE8iirZlGDk6Rm8p7ERZZprmXVtEMyDIZ7NJYHC4BwwjSyvyZWalxZ9xW615QzADHqgjPhnpAWHkvMlSVVJnOKOpVSmckkE1OOOoRyLqsfqXfsdL6fIodvcE5OfvDhAtk9+8OAidrLNxF3HHtg5sDphUyTNGdG8Gjts5ClrFM7whLWOZrHGJjMmD6t+JhTWt+63H9IgKHsc3VEz2Kbqhb5RYaCIUcqt+xAqVnE5Lzj9VN4RQnJCdplON7KPjCBKmnOsw/ec/OO+zTPsx4t+sTii8mVrySmaQBvmLDByVbS0sfjERCXM1SxDOanHtL+X9IcUORYvJfXMl/mhq8mV+0TiIgFnm/aeUELHMP1p8FMKI2aK8ml+0XiIMcm0HbXyiFclzD23O5D84P6EfSW8aD1MUhaMhKO0vER36HUfWDhEP0NrmAb3X5x99FoM8xP8AcWAL/o1R9YfAfrAPYB3ph4RKLDL+1l/mrDpdiT7RDxgDjWDUJh/FA/Rh+zc72i+XZT2bn5T61hFoyiJeBtUsHuywXYeCxG0i0IGQ5p6sht+MM/s5P0oF3kCC58OMFtc7fWUnkSYBUOcWGWT7xqfFmr6RLAsZGAwaZKrqvAngI+9hlLheBOoUitLbaQKLIs6jex4hQBATLXa81bKBqu/M/CFv4LXySrJrW7LA2mp+AHnHHkvQ9A/hugDwqfWKDMtJBqbN/tlvkIEJM/8Ait92zk6dYrDZVSMa0T2ldLHo0oDdu1rp0xzk/wAtpiPR0AlE1bmUAaoFFJxzCrGufhGplOzEy3UmUK0N27dUlMcRXNhGP9HiRZ5Nulvg03m2S7WhZS1Q1aMOgQQQNEcXVVpP3OnA33R+k8mcpWOYxVm5lyB0Zy82XB0qWpfHiY9oMmqAFwIrUbax5/J3KKR7GGNnTmrwBE26qVPVoKNQk0wpXGMOfyung0lWezjOGlyp1KHHBRTUdAxjy54bdI7Y5XWzE5aSnS3TklXGUlWp0bwcqCwwodviYy0nMMLxB0jMw8D1t44Qy25TllibTJtEsE5wFmL/AFKDwgpOVLIRQTDQ95LnBheXwNI9zEuEVFv2PLntugZbuRVJl7974VMtkxesG4RbaZNmOJmlT3goPmphYnlRg8qem/pDZQ6Y3WjXTITlQaQeAjntyHODwEUm02OZ1xzZ4wDZFkNiloUjePnBlSMtcl2k9luEPTI1pOh/BYmGUH0zD+/GO+3Mc8xvzRKH4NCXkC1d2ZxC+phy8nbRpPGaPnGSJ+0+vwhgJOkxaBqjk7O70sb5og/7Pz/t0/3B84yLutqb2ghLl9qcBxMGSjRbk7M+2Q75o+cAOSr6Hl+DAxIosg606YdyfMwt8o2JcyTph2sFr5GkYtpd2VRs1U5IvpnSl3kfOGLyckr17YhOpSIx/pOWT/DyeWGtmap8AvxiuTMmtW7kz+qYPgIx5r9RlxZoiwSV6rhqaWmhR5CAWQrYLPWuqXec8cB5xH7HaT/hbPKHv4+rQM1JtLsy1WeWNSoT6Axly8GPHyXTMnSB13vHutMBJ3gVA84olFVHQdEGpBX+o0FYw1AX/GmlOxI/QQ6zWpa0D21zoukJhu6RgpeBXk1pofrGpXvzZ1weApChadU2VXYZkw8Ao9YXKnBDWk9DrmWip/LQwby+caomTif9dxwWWGr5QbFC5rE9Z2b/AOlj/wAs0HKtMzAIsw7pYHwEVO/NirPMA3N/ymvXyiebbUeo51mxBpeLbjQUEVB2BMM+hLXVA7zD0EQWvKBXrOG+6MKeJEUPIBIoDTP0DRjxbypFyssudZlmB/4j3AxcFlqKhiAufHSTmMa8mRQjyZnCHJ0iXIae0c5R6IireCgX/wCKbqkHEGmnfGtlrkjMmWGVZpIYGTMmTVvUpOLDpAHDFQTTDTGjk/IQke3zLJNDOVugMtLjSZjMa0wYEYYaoyrdymmMWKOQXCCqnAXQwoopgDfNRrpjHl8snUybg9J/4dlQxR2ts8RYGvXOmCwBpfXAVzdKuGkUoI3Pa2ACWiUrai/SUjYamEpZ1TDojD6wbtIzRpyHYJR5AKnRiw2EHPTRpEehDFxlZzSm2qEPaXUVSVNUDTKmBxTbLetR4iFSZ9lmGjKjMc5C829dss1VvBo6xNL0mRLYjuTGR18MY+OVFfo2myu5pmYLew0q4uk8I3M1gTck2SvQnNJ4EE7tHGO/QSt0pFqlswzit0ndoMTe32MYK8+Ue7MQTE3ZwfjDhKkE3kmimkLjSunEisE0GfLYJUzoTmCPmD3hSu3DCJ5vJCaOoQ41qwiq3WB1xYq413TUD3oklinVZRvBEZNJmKK/7PgZ5ksfiHzjv0Wg7SHfNUelYxJPJy0n6tU+8VX4xSvJxu3NXclW880YqT+DJo0zk8jNMsyjbNrEM6Qg61rkD7oL+gjv9nwgqUFO9MwHqIAXV6l0/wCnZy/nWnnB2EhtksMhj/PmP/pyQBxYxqyckyO4T/qWhV8lXCMZjNbsT2HvXJS8OlBnJrUq0iSNsy0k+QpE5IUzTm2Wzr27GtNbl/U/CAXKCqKJbpC7Elk+i1iHmwowNiU7JbMeNYITbQB0Z8lBUZlC4nAesS33LSKktruaLbJp+7ImmvpF6ZCaZjNmWxh9y4OBavlGGRaJgP8AfS4Bum45u1GiooIWMklRVpiLtZ3Y8Bngm3slG4+RrMuAlOx95Jr+gAhhsUqWKl0k6qyKMdylqxj2aQW6MuZObWVllFHiXPwiyXk55eKihOdmmXaeCAk/mjMUiyzTpee9PmbWW4o3IqknxIjk3KUrMRNYaiQinwDY+IMLFnYnpOrkaLswjbS8yjVBPaHQdaSg1mWg/wD0JMLJRxcsEfypJXDA3af1UEEJdqmDFpl3QA1B4dKEyrS2f2iYfuSwg44t5R177EKGLk1J6ZrhpqWr44QsUGmSnTOsqXXSzF230uj1hws1KkTEYqKmgF4CtASAKgVOmIDk8nqLIB21mHGuNYfkVeas+U2ZHZr8iWRLAV6mmbuip1HPGjPn9JJ1dtI24sfO14LcgTb1ompMUPIWytNNRWjCqg4ipx0Ri5Md29nE2cnOSp6TVUks1EBDA0HRvEg1Meh5NWmXMnfyWlPzJV1Zmvc01L14NSq1Jxw00jya2WZYrbMDy+cF6let0GN5Wr3qU24R58snqTyLf7o7FBwUWz9Aytyin2cPjJCzHejXSeg+IQgGgcAsMxrSuyPHKBmSjCnZbD8pA9Y2p2UaJarOqq8t3RlZnVHAIN8AGoNCBQ4HExgmWqnozLuGZh0QdV6tB4R1dDDjj2qOfqJJy0z4yxioVLxzAkqfOq6tMHZrUZVVJZgTUo3RdWGe6Rn892iBN9SC8ssrdtCGU0zbDxBihLRQXCvOLSplNiQe8h01jtOcNrfJfrTXDaDMW6y7nUXSNhzwT2QkVEx00h1QMjbSFNAdorESZPlTD/dprS3xrKmLga6ozgJlnmYTDJJwNAQDv0EbYNslGvS0mv8AKtAGghST5VjPtU2zdW0WEyj3kcrT8LLDJWVGmG5OmS2PZmEUNdRYQw2y1SsFmgqcyuQyMNlcOETuUjkZOs5pzFtMsjRMUEbrwbN4QVosU9cXly5649KUwJpuUk+UNtFrr/OsiivbSo8aUp5xmTZUomqEg8CPGJXwWydLVNOMuQg/AWPFovk2PKEzq313dAeUdXKi9q1T22LLC+ZaOECaM9oZdbGo+URRv3LfgZ9Az16U21Ih2vePrBTZQzPlCY2xS3pWkDJyIjZpVof7qgDiRFLZLlIKtJu/ftC18hDh+2Y8mZzWWSdE59rTAPgTDpOS0pUSRTW06g43YsSUh6kuWNxd28KQ45NXrPIUnvTCxP5a4eJjLgvgEklJYwAlM3dQluLHNwMZfKq0G6iESgGJaiKMLuFCc/a16I9HLkXhQBSO7LlNd/NgDHmeWTYShdVevQL+DPgBwEYZfsZsx/cj19nylZ/o2xK6tLdecDUIDOBdo4OhTeptu7IlFpUdKXJSnemmp8/1jr2cy6CiqiKEDXSC10azQHGuaEk06SIg956k8TQDdUxcScYJEyblY+blC0TB0KlRplgIn5v+ondyBV2RTpvTnf8ApHzjsyY31jM+GYMFA4AluAgHOlZQT36UPgWJb0jOjAatnvqKTJ7rqSUiLxY1IgPZ7t3oMCcWLMpw3BqgbYWzNnLF6Z701gPEiI54B6RKUGF0A0AOjGsYsppTlbRRQKY3lUEY4DF2OnRFHJEBsoy3qrKZE+9QkiktMcTTQdgxhOSVLzOrMKqCxZZaggUwANGoc3yj2XJzJUqbPlz5TTQwRgoJ5yXMlsaOCSM9Rrji63PBY3H3Onp8bcrPKcjbDfcNKmKSqCgZcSXwvDsqARTScdEe3ybZ+clzz0CwDo7qwUrMu1MtyBj2TXRH5aZYW0zDLvyQJjXUBYUAYi7hTADwi+w5SEssgqkupZQBeAc4FiNJIC5iM0ac/TTzu717G3FmjjVUaOTuUdomGzljSYt43wtHfo0IJNaqb1aUzrWFW3nJk29eN495cSQNeN47s0QMzKwYTAaE0BQ6c5wzboetrksf4iXq6iaV/EI7cWCMG2kcs8rkthvNK4tdz4m7mPnHxyg2BDEbmNeOIhvtEnspTxHnAibLOcXdzDjmEdKo02yU2tbw5xLxp1q3G33lpXxWGtakpfvF1ApdbB0I1OBQneIKdkkt1SrDPTV5QqVYqN0ZoQ7cK+7SpBHjChaLJFqs9oAW8GOhZnXB91s5O4ncI69vdVum7aJYzo9CwH3hjGfaMkI+dMftJD3wDraWRUfhMcOTJgxK8+pzTFBqN5GfcYxVlKStkmj+HLmK3dFCw8CemN1DDBkoHGTNoT1kmym5tj53TvxjLyjkDoX0oV0jHCMq464qdGYiuHGGweg9m5tqX/Zn91zzbfhOaO2mVP7aWe0DXdusdt5aRkWefMcXRMFT9W7MF/CSSAeEJtCTJJ6cuagz5yB4EYGI6KUK6oMbTLB1S5V48aAQ7+NMoVe0MO812Wo3YmnGIktMoH+GDXWCG4VEfM0piL99jreYpp4U+MEyFT2ZDUTrQ8zWiuWHic0CnNyxWXZ1X3phx88IBLTLU9BL1ftJtB4Kgx8TFa2i0Z5ahdH8OWf+VK+cLVlPleawzzW2S5TBR+JiFA3AwhueGZFDDW6sw8ScPCkXSbNbGYALfY40cjo6yQxNBtpHsJXJO0oOnlCXLamZZBYDxLqPKNc80IP6mZwxyn2PAezTZn8xy2mlTj8+MZfKaSVMsXAmDEUFNKjvE8Y/QV5N212Ny2S5q1PSIYE0z9Dx1mMvlByDtb3Zl+XMuA9FQVYitTS9gTGnJ1OJxcU9m2GDInbRE2UHDc5UVYA9bGhGlqYboZLylPIrLkzGrnbFVO6ta7yfCNG35FtVnEhWaVKvyFYK7KHBHRYBgMdGY6YnfJNoIvGVf1u7hx4CppHVBqSWzRNNSaYiXbnUkXpCtvDEflFBxgvpLXNcnvKirTxiacJi4MF3D5D5wsTnp2/BmA9aRnRhZYbZM0TJrYdGrqfRQBAzrS0xebZa4glSL9M+JIIoK6xEJtTKcBjurFS5YnEUmSg658DcI8aYiIULkxbp1jnjATFIPRZyBU9rAGjGN3I3Km1yEogVwZjzL92oXFeiR2cKXcaYHOY882U0Y4SaZ8GYadRA+EdWYbyuqFCM10Vz7RQnxjkydJDJbN8M8o6K0s0pyy4VJvFlxLMxriKgjHHCsNmWWWGIYU2qekW20OBz4RBMtzHBVIJztzaj/uEy2cHGinWPiAPhHTFcUam7ZfMkpToswpoqR8YBbFXQWB7yr6wC5TdaBqPqwNeIBp5QFpnXsQJib/mI2aNdMa9gT7p/eyJXsJrgb24V+MOW2zlGFGG6p4iGPlYPhMlm9oKH5isS0XsZ7vNTClPCBfKE4DFiBqIwp4xqyuUUwC7zF4DTeJNNRwMUWflCnakU2Br39JoRwMRstHnTlFxRri3h1ZgxI+UNOV2arAANpKkjHXhG8vKCyNgZBFe0FWo2ECh84RNt9j6yyGu6WU1I3rhTxjFf2RmZYeVs+U3SCzAND4kawGzxqTMr2aYvOCzsuhrp6hbSdBBI2boBrPYZ3uto6RU+GBU+UQWfJ8mW4ZLUZZzG8lajSGunEQpplsXaLVZSekHGOdaA8CKHjFlhtdBSTaUdafy5q6PAmKbTyXlzlLyJ0vDPdqyV293xjzls5OzZYqVqB2lNRh5iI3ItIa0qWo6aZ9HO4f8AHGOy7UCKSbOGppoSIXLs0xK/wVU+9So4n4R9NlTT1yDs50AeFMIjMqG+0ztSS9xAoNRpCZMsvVptpCqKYsSag93SeECln/y0O+bX1jlokS1ZedlDMTdR6XhrvAVFM9NMa53RlHTPZ8hPZHUlJUt5kp1JeaTeZhirKhOaoGGGIj2NnybaZ784HKq2BwArnqK56CsfkXJvJMqZalCTSqIannDzbumYiWy1IYiuiorpj9uyZySluitIttskk43eeE2milJik565qR52WEm7s7sc0lVD5HJ64ykKMBTDMAc+41x01rFkuxmtCNNMR57o07FY3C09oEwiovGWOsMMQGpURMs1lHOTpiqt0Z6gVBxOOfRHJLE13NqyWeB/8u5GLWSVMJUCRMOPuzqKVH4lQx+XWWxzE6dndgwz3CQfLOI/Tv8AybyylMos1yeqmj3wi0YKR3jmGukfnqWqWzVJZgD1wArbsBQ78I9bo4/x0zg6h/UVWblPPGE5Q9MKlMeOFYvbKwIqZcog41A0bhEk2SswK0tSwIxLnEHSKKPSJpNvVKqReps/dI7Va9znaTNaXb07KL4YeRHpBPP0mWCuuh9YiEyRMzoAfGsdSSi9Wo1UqPUxkm2QaZ8psChB25qesAJUs9V6bsPOOu6Zyo8QIAWxBmSh0EC95EiIClbJXtV+9m4wEyxmtAE82PAAQBt7ajTXgvlj6xxbacxHFtOsbYtoBCyNmF3iR5EwPsTDOU45vOGdJhnUb5vwpCnRhnJP3Vr554aJsXMkf5h8P0gKKnVZTsOMfTJ1PqzvJofSA52Uc6sNo/6haKdmz3bf+81YBp86vVB3r8YYTJOe++4hTCn5jQs9dpKnhSkQBTZ1cXkAbfjTPwhcudJY4S2VtctqGm0Nnj5ZsitGed4geoMdbJ0lv8VdHvSy3mDBsCrVJRSCSWU7LrA7cMfCOTLGGWo6Q1LTz0w+Tkth/KtUphqLf+2aJ/o+0hsKMfdofIRL8Aily3Rr0ljeGrA7qaRsir6aD0v1lTFNCyZm3roMLtsyYrdKXdbWtR/1H30ojgLaZV8aJi4TBv0P48Yx7MySJJdgBWolMQdUxT5Q1cnFT0pII1FwPSsZoUdwQxVXurEUfBk2aBQDsy1OqrGIrfLoVeuwatpFYbKGrCE244DDOc8TKvoZIdyeTaCpBGcGo8I/UuQPLG1TZhS7KrQdIqSQAGzY0HZz+cflSLUx7DIuUTZUScArVF0pfCuRnDDBqgY5xHnyOqJ67IeXXskyZ7Za2dufLBQFJAKkknQtSaY7DQZhlfT6P0jaLXJpUtS5NUlmvEhqE7NWaI3yws41ISXMIreNx7x1E0FDm4R5nLhZ3ozX2UdkVXbmGeJHHb2ZSlrR7KZlgzgKZSlkd1rOUOOaoqanDPthNr9qIxSVMXvIBiNxzR51LGiqL0pg2F6t6gOci8K4EEZ8REyFk6pXwaPQxLguLOTI7dmtOnIMHlhD7yg8OjApbkzMTMHvAYDZhWDseXUHRmowGa8jAngw9IomWOTOxlWhydTLQ+sblswEMko4qs2moBfjSOy0bsrOH3qAeMKXJTqaGbdG1z6CBn5FmZwb48T6wollqpNz9AbecEKmSn1DwYH5REksocQRtBiyTapfaP8AT+sXQEGS2onctfSFMPeUca8I0GWS3ebcQPL9YCYFGag+9EaBEqnPUb6D1hq2lh2yfOBmoK9VK64EBhmu+GMQF0q0V6y14wz2eUx6jAxlNMfTXiYEFtAi2DRnZPIzUI0DCsS+x17BB3/CkBLtExdkG+UAeuCd0NE2A10YMHruAhakDN5jfxzxUMog5qfiNY4zO3YFNeeDSZkIda1xUkYeMLmS3AqBgKGobxhh5sZzMrsGEKAXszGHlGDiVMZMt840DHNgCcTTDAk54nnW8il5FNfEEQRnsMz18/jEk1s+Zq+UTdUWr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7150" y="-91440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4" name="Picture 6" descr="http://www.tokresource.org/tok_classes/biobiobio/biomenu/options_folder/E3_innate_learned/geese-imprint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52936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encrypted-tbn0.gstatic.com/images?q=tbn:ANd9GcQ-nLXzueHTtmq3m4Go3lKWvCE3JfK5VabgvZKbDAdYhlo5W-lww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76872"/>
            <a:ext cx="1838325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810832" y="1772815"/>
            <a:ext cx="14670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Innate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0309" y="1541078"/>
            <a:ext cx="1721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Learned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8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8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Extremophiles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extremophiles belong to the group </a:t>
            </a:r>
            <a:r>
              <a:rPr lang="en-GB" dirty="0" err="1" smtClean="0"/>
              <a:t>archaea</a:t>
            </a:r>
            <a:r>
              <a:rPr lang="en-GB" dirty="0"/>
              <a:t> </a:t>
            </a:r>
            <a:r>
              <a:rPr lang="en-GB" dirty="0" smtClean="0"/>
              <a:t>but some are bacteria.</a:t>
            </a:r>
          </a:p>
          <a:p>
            <a:r>
              <a:rPr lang="en-GB" dirty="0" smtClean="0"/>
              <a:t>Extreme </a:t>
            </a:r>
            <a:r>
              <a:rPr lang="en-GB" b="1" u="sng" dirty="0" smtClean="0"/>
              <a:t>thermophiles</a:t>
            </a:r>
            <a:r>
              <a:rPr lang="en-GB" dirty="0" smtClean="0"/>
              <a:t> can survive in temperatures up to 80</a:t>
            </a:r>
            <a:r>
              <a:rPr lang="en-GB" baseline="50000" dirty="0" smtClean="0"/>
              <a:t>o</a:t>
            </a:r>
            <a:r>
              <a:rPr lang="en-GB" dirty="0" smtClean="0"/>
              <a:t>C in places like hot springs and volcanic vents.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16</a:t>
            </a:fld>
            <a:endParaRPr lang="en-GB"/>
          </a:p>
        </p:txBody>
      </p:sp>
      <p:pic>
        <p:nvPicPr>
          <p:cNvPr id="4098" name="Picture 2" descr="http://oceanservice.noaa.gov/facts/extremophil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21088"/>
            <a:ext cx="4581525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52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Extremophiles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Extremophiles are organisms which live under extreme conditions that most other organisms would find lethal.</a:t>
            </a:r>
          </a:p>
          <a:p>
            <a:r>
              <a:rPr lang="en-GB" dirty="0" smtClean="0"/>
              <a:t>Examples include:</a:t>
            </a:r>
          </a:p>
          <a:p>
            <a:pPr lvl="1"/>
            <a:r>
              <a:rPr lang="en-GB" dirty="0" smtClean="0"/>
              <a:t>Extreme heat (&gt;40</a:t>
            </a:r>
            <a:r>
              <a:rPr lang="en-GB" baseline="50000" dirty="0" smtClean="0"/>
              <a:t>o</a:t>
            </a:r>
            <a:r>
              <a:rPr lang="en-GB" dirty="0" smtClean="0"/>
              <a:t>C)</a:t>
            </a:r>
          </a:p>
          <a:p>
            <a:pPr lvl="1"/>
            <a:r>
              <a:rPr lang="en-GB" dirty="0" smtClean="0"/>
              <a:t>Extreme cold (&lt;5</a:t>
            </a:r>
            <a:r>
              <a:rPr lang="en-GB" baseline="50000" dirty="0" smtClean="0"/>
              <a:t>o</a:t>
            </a:r>
            <a:r>
              <a:rPr lang="en-GB" dirty="0" smtClean="0"/>
              <a:t>C)</a:t>
            </a:r>
          </a:p>
          <a:p>
            <a:pPr lvl="1"/>
            <a:r>
              <a:rPr lang="en-GB" dirty="0" smtClean="0"/>
              <a:t>pH</a:t>
            </a:r>
          </a:p>
          <a:p>
            <a:pPr lvl="1"/>
            <a:r>
              <a:rPr lang="en-GB" dirty="0" smtClean="0"/>
              <a:t>Salinity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94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Extremophiles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Extreme </a:t>
            </a:r>
            <a:r>
              <a:rPr lang="en-GB" b="1" u="sng" dirty="0" err="1"/>
              <a:t>cryophiles</a:t>
            </a:r>
            <a:r>
              <a:rPr lang="en-GB" dirty="0"/>
              <a:t> can survive for long periods of time in ice in places such as the Arctic and Antarctica.</a:t>
            </a:r>
          </a:p>
          <a:p>
            <a:r>
              <a:rPr lang="en-GB" dirty="0" smtClean="0"/>
              <a:t>These organisms have the ability to survive in extreme conditions due to the fact that they possess unusual enzymes capable of functioning at extreme temperatures, e.g. </a:t>
            </a:r>
            <a:r>
              <a:rPr lang="en-GB" dirty="0" err="1" smtClean="0"/>
              <a:t>taq</a:t>
            </a:r>
            <a:r>
              <a:rPr lang="en-GB" dirty="0" smtClean="0"/>
              <a:t> polymerase which is heat tolerant and used in the PCR.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0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Extremophiles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Some extremophiles can make use of substances like hydrogen sulphide by using high energy electrons to regenerate ATP.</a:t>
            </a:r>
          </a:p>
          <a:p>
            <a:r>
              <a:rPr lang="en-GB" dirty="0" smtClean="0"/>
              <a:t>This results in the production of sulphuric acid.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0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Adverse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There are many environments where conditions may be extreme and </a:t>
            </a:r>
            <a:r>
              <a:rPr lang="en-GB" b="1" u="sng" dirty="0" smtClean="0"/>
              <a:t>beyond the tolerable limits </a:t>
            </a:r>
            <a:r>
              <a:rPr lang="en-GB" dirty="0" smtClean="0"/>
              <a:t>for normal metabolism, e.g.</a:t>
            </a:r>
          </a:p>
          <a:p>
            <a:pPr lvl="1"/>
            <a:r>
              <a:rPr lang="en-GB" dirty="0" smtClean="0"/>
              <a:t>Extreme heat</a:t>
            </a:r>
          </a:p>
          <a:p>
            <a:pPr lvl="1"/>
            <a:r>
              <a:rPr lang="en-GB" dirty="0" smtClean="0"/>
              <a:t>Extreme cold</a:t>
            </a:r>
          </a:p>
          <a:p>
            <a:pPr lvl="1"/>
            <a:r>
              <a:rPr lang="en-GB" dirty="0" smtClean="0"/>
              <a:t>Drought</a:t>
            </a:r>
          </a:p>
          <a:p>
            <a:pPr lvl="1"/>
            <a:r>
              <a:rPr lang="en-GB" dirty="0" smtClean="0"/>
              <a:t>Lack of food</a:t>
            </a:r>
          </a:p>
          <a:p>
            <a:r>
              <a:rPr lang="en-GB" dirty="0" smtClean="0"/>
              <a:t>Animals either need to adapt to these conditions or avoid them if they are to survive.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8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Extremophiles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Methanogens </a:t>
            </a:r>
            <a:r>
              <a:rPr lang="en-GB" dirty="0" smtClean="0"/>
              <a:t>are anaerobic microbes which can generate hydrogen and ATP and produce methane which is a by-product.</a:t>
            </a:r>
          </a:p>
          <a:p>
            <a:r>
              <a:rPr lang="en-GB" dirty="0" smtClean="0"/>
              <a:t>These organisms cannot live in the presence of oxygen.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0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Surviving Adverse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Organisms can lower their metabolic rate in order to conserve energy.</a:t>
            </a:r>
          </a:p>
          <a:p>
            <a:r>
              <a:rPr lang="en-GB" dirty="0" smtClean="0"/>
              <a:t>We call this </a:t>
            </a:r>
            <a:r>
              <a:rPr lang="en-GB" b="1" u="sng" dirty="0" smtClean="0"/>
              <a:t>dormancy</a:t>
            </a:r>
            <a:r>
              <a:rPr lang="en-GB" dirty="0" smtClean="0"/>
              <a:t>.</a:t>
            </a:r>
          </a:p>
          <a:p>
            <a:r>
              <a:rPr lang="en-GB" dirty="0" smtClean="0"/>
              <a:t>Dormancy is a part of the life cycle of the organism where growth &amp; development are halted on a temporary basis.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5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Predictive Dormancy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Predictive dormancy</a:t>
            </a:r>
            <a:r>
              <a:rPr lang="en-GB" dirty="0" smtClean="0"/>
              <a:t> happens when the organism becomes dormant before the adverse conditions arrive.</a:t>
            </a:r>
          </a:p>
          <a:p>
            <a:r>
              <a:rPr lang="en-GB" dirty="0" smtClean="0"/>
              <a:t>It is generally genetically controlled.</a:t>
            </a:r>
          </a:p>
          <a:p>
            <a:r>
              <a:rPr lang="en-GB" dirty="0" smtClean="0"/>
              <a:t>If the seasons are predictable, the organism can use certain factors to respond, e.g. trees shedding their leaves in winter.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66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Consequential Dormancy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u="sng" dirty="0" smtClean="0"/>
              <a:t>Consequential dormancy</a:t>
            </a:r>
            <a:r>
              <a:rPr lang="en-GB" b="1" dirty="0" smtClean="0"/>
              <a:t> </a:t>
            </a:r>
            <a:r>
              <a:rPr lang="en-GB" dirty="0" smtClean="0"/>
              <a:t>occurs after the adverse conditions have started.</a:t>
            </a:r>
          </a:p>
          <a:p>
            <a:r>
              <a:rPr lang="en-GB" dirty="0" smtClean="0"/>
              <a:t>It is found in regions where the climate is more unpredictable.</a:t>
            </a:r>
          </a:p>
          <a:p>
            <a:r>
              <a:rPr lang="en-GB" dirty="0" smtClean="0"/>
              <a:t>The biggest advantage is that the organism can remain active for longer.</a:t>
            </a:r>
          </a:p>
          <a:p>
            <a:r>
              <a:rPr lang="en-GB" dirty="0" smtClean="0"/>
              <a:t>The disadvantage is that </a:t>
            </a:r>
            <a:r>
              <a:rPr lang="en-GB" dirty="0" smtClean="0"/>
              <a:t>if </a:t>
            </a:r>
            <a:r>
              <a:rPr lang="en-GB" dirty="0" smtClean="0"/>
              <a:t>the climate suddenly worsens, many organism may die before they can become dormant.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2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Hibernation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Hibernation is a type of dormancy employed by animals to survive harsh winter conditions.</a:t>
            </a:r>
          </a:p>
          <a:p>
            <a:r>
              <a:rPr lang="en-GB" dirty="0" smtClean="0"/>
              <a:t>The animal will normally increase its consumption of food before hibernation and store it as fat.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6</a:t>
            </a:fld>
            <a:endParaRPr lang="en-GB"/>
          </a:p>
        </p:txBody>
      </p:sp>
      <p:pic>
        <p:nvPicPr>
          <p:cNvPr id="3074" name="Picture 2" descr="https://s-media-cache-ak0.pinimg.com/236x/a4/28/52/a428521a490ae791aea909a4c883fed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21088"/>
            <a:ext cx="22479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57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Hibernation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It </a:t>
            </a:r>
            <a:r>
              <a:rPr lang="en-GB" dirty="0" smtClean="0"/>
              <a:t>will then lower its metabolic rate which will result in a drop in body temperature, heart rate and breathing rate.</a:t>
            </a:r>
          </a:p>
          <a:p>
            <a:r>
              <a:rPr lang="en-GB" dirty="0" smtClean="0"/>
              <a:t>These steps allow the animal to survive long periods of low temperatures as its energy expenditure </a:t>
            </a:r>
            <a:r>
              <a:rPr lang="en-GB" smtClean="0"/>
              <a:t>is lowered also.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57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Aestivation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Aestivation</a:t>
            </a:r>
            <a:r>
              <a:rPr lang="en-GB" dirty="0" smtClean="0"/>
              <a:t> is like hibernation but in the heat or drought.</a:t>
            </a:r>
          </a:p>
          <a:p>
            <a:r>
              <a:rPr lang="en-GB" dirty="0" smtClean="0"/>
              <a:t>In some environments the temperature can become so hot that the animal needs to find somewhere to shelter away from the intense conditions.</a:t>
            </a:r>
          </a:p>
          <a:p>
            <a:r>
              <a:rPr lang="en-GB" dirty="0" smtClean="0"/>
              <a:t>This can be an underground burrow where it is cooler and damper.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Daily Torpor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Daily torpor is a very short term kind of hibernation.</a:t>
            </a:r>
          </a:p>
          <a:p>
            <a:r>
              <a:rPr lang="en-GB" dirty="0" smtClean="0"/>
              <a:t>The animal’s metabolic rate becomes reduced for a part of the day as the animal rests.</a:t>
            </a:r>
          </a:p>
          <a:p>
            <a:r>
              <a:rPr lang="en-GB" dirty="0" smtClean="0"/>
              <a:t>It is common among small birds and small mammals because they have such a high surface area : volume ratio.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30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7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839</Words>
  <Application>Microsoft Office PowerPoint</Application>
  <PresentationFormat>On-screen Show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Higher Biology</vt:lpstr>
      <vt:lpstr>Adverse Conditions</vt:lpstr>
      <vt:lpstr>Surviving Adverse Conditions</vt:lpstr>
      <vt:lpstr>Predictive Dormancy</vt:lpstr>
      <vt:lpstr>Consequential Dormancy</vt:lpstr>
      <vt:lpstr>Hibernation</vt:lpstr>
      <vt:lpstr>Hibernation</vt:lpstr>
      <vt:lpstr>Aestivation</vt:lpstr>
      <vt:lpstr>Daily Torpor</vt:lpstr>
      <vt:lpstr>Daily Torpor</vt:lpstr>
      <vt:lpstr>Avoiding Adverse Conditions</vt:lpstr>
      <vt:lpstr>Migration</vt:lpstr>
      <vt:lpstr>Innate Behaviour</vt:lpstr>
      <vt:lpstr>Learned Behaviour</vt:lpstr>
      <vt:lpstr>Behaviour</vt:lpstr>
      <vt:lpstr>Extremophiles</vt:lpstr>
      <vt:lpstr>Extremophiles</vt:lpstr>
      <vt:lpstr>Extremophiles</vt:lpstr>
      <vt:lpstr>Extremophiles</vt:lpstr>
      <vt:lpstr>Extremophiles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Biology</dc:title>
  <dc:creator>Graham Davidson</dc:creator>
  <cp:lastModifiedBy>Graham Davidson</cp:lastModifiedBy>
  <cp:revision>181</cp:revision>
  <dcterms:created xsi:type="dcterms:W3CDTF">2014-09-10T08:40:26Z</dcterms:created>
  <dcterms:modified xsi:type="dcterms:W3CDTF">2016-11-30T10:44:40Z</dcterms:modified>
</cp:coreProperties>
</file>